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3" r:id="rId4"/>
    <p:sldId id="274" r:id="rId5"/>
    <p:sldId id="277" r:id="rId6"/>
    <p:sldId id="279" r:id="rId7"/>
    <p:sldId id="278" r:id="rId8"/>
    <p:sldId id="259" r:id="rId9"/>
    <p:sldId id="294" r:id="rId10"/>
    <p:sldId id="296" r:id="rId11"/>
    <p:sldId id="314" r:id="rId12"/>
    <p:sldId id="299" r:id="rId13"/>
    <p:sldId id="297" r:id="rId14"/>
    <p:sldId id="315" r:id="rId15"/>
    <p:sldId id="298" r:id="rId16"/>
    <p:sldId id="316" r:id="rId17"/>
    <p:sldId id="300" r:id="rId18"/>
    <p:sldId id="301" r:id="rId19"/>
    <p:sldId id="317" r:id="rId20"/>
    <p:sldId id="302" r:id="rId21"/>
    <p:sldId id="318" r:id="rId22"/>
    <p:sldId id="303" r:id="rId23"/>
    <p:sldId id="319" r:id="rId24"/>
    <p:sldId id="304" r:id="rId25"/>
    <p:sldId id="320" r:id="rId26"/>
    <p:sldId id="305" r:id="rId27"/>
    <p:sldId id="321" r:id="rId28"/>
    <p:sldId id="306" r:id="rId29"/>
    <p:sldId id="322" r:id="rId30"/>
    <p:sldId id="307" r:id="rId31"/>
    <p:sldId id="308" r:id="rId32"/>
    <p:sldId id="309" r:id="rId33"/>
    <p:sldId id="310" r:id="rId34"/>
    <p:sldId id="311" r:id="rId35"/>
    <p:sldId id="312" r:id="rId36"/>
    <p:sldId id="258" r:id="rId37"/>
    <p:sldId id="323" r:id="rId38"/>
    <p:sldId id="313" r:id="rId3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529" autoAdjust="0"/>
  </p:normalViewPr>
  <p:slideViewPr>
    <p:cSldViewPr>
      <p:cViewPr varScale="1">
        <p:scale>
          <a:sx n="47" d="100"/>
          <a:sy n="47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36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C34D5B4-BC73-4D8A-B915-A220B87E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BC29AE0-9AD0-4FBA-932D-21E84935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F9B12-27A2-4F6F-8FFC-49941D21FC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92FD7-9A73-4A3D-B3E0-E1B425DDD42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4A885-7F4D-47AA-B443-70A82861C32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08E-E7F4-4EF9-B1C5-B752E0E3368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08E-E7F4-4EF9-B1C5-B752E0E3368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F9B12-27A2-4F6F-8FFC-49941D21FC0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E1D0E-9AB4-4B58-89B9-82FDD746E9C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AE10E-CE52-4CFD-BBF4-8BBFA720FB9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D3716-6F0E-47CC-A70B-2BD7F9227B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CF350-52E5-4C3F-A008-24A0476416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89A7-03CE-48A1-80E7-A03D22DF2A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C56A-4A94-49AD-9406-A1BC2CCC9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F434-E86C-475C-8F55-89B62FE43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B03D5-0F2D-4970-BADE-8A14FB2CE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E5-99C6-4108-8BFC-35D54B70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F81E-4B0F-42DE-A3D3-584571F0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F0C3-8A10-4BFE-BE75-111700E2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D21B-7C92-48D7-9349-722206071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E3AD4-32CA-42ED-9062-261ED078D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2FD3-4348-479B-A114-EFD415426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E007-730B-47CD-93A5-C653294E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0972-1381-4200-BBB0-63B91DCD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A540098-D9F6-4C86-92A5-2B5A8E48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cepal.org/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2"/>
          <p:cNvPicPr>
            <a:picLocks noChangeAspect="1" noChangeArrowheads="1"/>
          </p:cNvPicPr>
          <p:nvPr/>
        </p:nvPicPr>
        <p:blipFill>
          <a:blip r:embed="rId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1066800"/>
            <a:ext cx="9145588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438400"/>
          </a:xfrm>
        </p:spPr>
        <p:txBody>
          <a:bodyPr/>
          <a:lstStyle/>
          <a:p>
            <a:pPr algn="r" eaLnBrk="1" hangingPunct="1"/>
            <a:r>
              <a:rPr lang="en-US" sz="5400" b="1" dirty="0" smtClean="0">
                <a:solidFill>
                  <a:srgbClr val="0070C0"/>
                </a:solidFill>
              </a:rPr>
              <a:t>CEPALSTAT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</a:t>
            </a:r>
            <a:r>
              <a:rPr lang="es-ES" sz="4000" dirty="0" err="1" smtClean="0"/>
              <a:t>iseminación</a:t>
            </a:r>
            <a:r>
              <a:rPr lang="es-ES" sz="4000" dirty="0" smtClean="0"/>
              <a:t> de estadísticas regionales en línea</a:t>
            </a:r>
            <a:endParaRPr lang="en-US" sz="40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41875"/>
            <a:ext cx="8153400" cy="1219200"/>
          </a:xfrm>
          <a:noFill/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Daniel </a:t>
            </a:r>
            <a:r>
              <a:rPr lang="en-US" sz="2000" dirty="0" err="1" smtClean="0"/>
              <a:t>Taccari</a:t>
            </a:r>
            <a:endParaRPr lang="en-US" sz="2000" dirty="0" smtClean="0"/>
          </a:p>
          <a:p>
            <a:pPr algn="r" eaLnBrk="1" hangingPunct="1">
              <a:lnSpc>
                <a:spcPct val="80000"/>
              </a:lnSpc>
            </a:pPr>
            <a:r>
              <a:rPr lang="en-US" sz="2000" dirty="0" err="1" smtClean="0"/>
              <a:t>División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Estadísticas</a:t>
            </a:r>
            <a:r>
              <a:rPr lang="en-US" sz="2000" dirty="0" smtClean="0"/>
              <a:t> – CEPAL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Río de Janeiro, </a:t>
            </a:r>
            <a:r>
              <a:rPr lang="en-US" sz="2000" dirty="0" err="1" smtClean="0"/>
              <a:t>Junio</a:t>
            </a:r>
            <a:r>
              <a:rPr lang="en-US" sz="2000" dirty="0" smtClean="0"/>
              <a:t> de 2013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6019"/>
            <a:ext cx="5334000" cy="877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21336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276600" y="26670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2" y="69403"/>
            <a:ext cx="8991600" cy="662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352800" y="25908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876800" cy="82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02" y="69403"/>
            <a:ext cx="8991600" cy="662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52400" y="42672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066800"/>
            <a:ext cx="3429000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981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295400" y="27432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543800" cy="73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371600" y="2971800"/>
            <a:ext cx="419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87618" cy="61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543800" cy="73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04800" y="1676400"/>
            <a:ext cx="4191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686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0070C0"/>
                </a:solidFill>
              </a:rPr>
              <a:t>Antecedentes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Estadísticas</a:t>
            </a:r>
            <a:r>
              <a:rPr lang="en-US" sz="2400" u="sng" dirty="0">
                <a:solidFill>
                  <a:schemeClr val="tx2"/>
                </a:solidFill>
              </a:rPr>
              <a:t> en el </a:t>
            </a:r>
            <a:r>
              <a:rPr lang="en-US" sz="2400" u="sng" dirty="0" err="1">
                <a:solidFill>
                  <a:schemeClr val="tx2"/>
                </a:solidFill>
              </a:rPr>
              <a:t>sitio</a:t>
            </a:r>
            <a:r>
              <a:rPr lang="en-US" sz="2400" u="sng" dirty="0">
                <a:solidFill>
                  <a:schemeClr val="tx2"/>
                </a:solidFill>
              </a:rPr>
              <a:t> Web de </a:t>
            </a:r>
            <a:r>
              <a:rPr lang="en-US" sz="2400" u="sng" dirty="0" err="1">
                <a:solidFill>
                  <a:schemeClr val="tx2"/>
                </a:solidFill>
              </a:rPr>
              <a:t>las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Divisiones</a:t>
            </a:r>
            <a:r>
              <a:rPr lang="en-US" sz="2400" u="sng" dirty="0">
                <a:solidFill>
                  <a:schemeClr val="tx2"/>
                </a:solidFill>
              </a:rPr>
              <a:t> de CEPAL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Información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estadística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disponible</a:t>
            </a:r>
            <a:r>
              <a:rPr lang="en-US" sz="2400" dirty="0">
                <a:solidFill>
                  <a:schemeClr val="tx2"/>
                </a:solidFill>
              </a:rPr>
              <a:t> en la web en </a:t>
            </a:r>
            <a:r>
              <a:rPr lang="en-US" sz="2400" dirty="0" err="1">
                <a:solidFill>
                  <a:schemeClr val="tx2"/>
                </a:solidFill>
              </a:rPr>
              <a:t>distintos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formatos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err="1">
                <a:solidFill>
                  <a:schemeClr val="tx2"/>
                </a:solidFill>
              </a:rPr>
              <a:t>tablas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rígidas</a:t>
            </a:r>
            <a:r>
              <a:rPr lang="en-US" sz="2400" dirty="0">
                <a:solidFill>
                  <a:schemeClr val="tx2"/>
                </a:solidFill>
              </a:rPr>
              <a:t> o bases de </a:t>
            </a:r>
            <a:r>
              <a:rPr lang="en-US" sz="2400" dirty="0" err="1">
                <a:solidFill>
                  <a:schemeClr val="tx2"/>
                </a:solidFill>
              </a:rPr>
              <a:t>datos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pero</a:t>
            </a:r>
            <a:r>
              <a:rPr lang="en-US" sz="2400" dirty="0">
                <a:solidFill>
                  <a:schemeClr val="tx2"/>
                </a:solidFill>
              </a:rPr>
              <a:t> en </a:t>
            </a:r>
            <a:r>
              <a:rPr lang="en-US" sz="2400" dirty="0" err="1">
                <a:solidFill>
                  <a:schemeClr val="tx2"/>
                </a:solidFill>
              </a:rPr>
              <a:t>diferentes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plataformas</a:t>
            </a:r>
            <a:r>
              <a:rPr lang="en-US" sz="2400" dirty="0">
                <a:solidFill>
                  <a:schemeClr val="tx2"/>
                </a:solidFill>
              </a:rPr>
              <a:t> / </a:t>
            </a:r>
            <a:r>
              <a:rPr lang="en-US" sz="2400" dirty="0" err="1">
                <a:solidFill>
                  <a:schemeClr val="tx2"/>
                </a:solidFill>
              </a:rPr>
              <a:t>formatos</a:t>
            </a: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Publicaciones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analíticas</a:t>
            </a:r>
            <a:r>
              <a:rPr lang="en-US" sz="2400" dirty="0">
                <a:solidFill>
                  <a:schemeClr val="tx2"/>
                </a:solidFill>
              </a:rPr>
              <a:t> con </a:t>
            </a:r>
            <a:r>
              <a:rPr lang="en-US" sz="2400" dirty="0" err="1">
                <a:solidFill>
                  <a:schemeClr val="tx2"/>
                </a:solidFill>
              </a:rPr>
              <a:t>anexos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estadísticos</a:t>
            </a: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Bases de </a:t>
            </a:r>
            <a:r>
              <a:rPr lang="en-US" sz="2400" dirty="0" err="1">
                <a:solidFill>
                  <a:schemeClr val="tx2"/>
                </a:solidFill>
              </a:rPr>
              <a:t>datos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estadísticos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disponibles</a:t>
            </a:r>
            <a:r>
              <a:rPr lang="en-US" sz="2400" dirty="0">
                <a:solidFill>
                  <a:schemeClr val="tx2"/>
                </a:solidFill>
              </a:rPr>
              <a:t> en </a:t>
            </a:r>
            <a:r>
              <a:rPr lang="en-US" sz="2400" dirty="0" err="1">
                <a:solidFill>
                  <a:schemeClr val="tx2"/>
                </a:solidFill>
              </a:rPr>
              <a:t>línea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para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uso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interno</a:t>
            </a: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Escasa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integración</a:t>
            </a:r>
            <a:r>
              <a:rPr lang="en-US" sz="2400" dirty="0">
                <a:solidFill>
                  <a:schemeClr val="tx2"/>
                </a:solidFill>
              </a:rPr>
              <a:t> entre </a:t>
            </a:r>
            <a:r>
              <a:rPr lang="en-US" sz="2400" dirty="0" err="1" smtClean="0">
                <a:solidFill>
                  <a:schemeClr val="tx2"/>
                </a:solidFill>
              </a:rPr>
              <a:t>ellas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5DD2A85B-C270-47E5-9D9D-C84475B7FD59}" type="slidenum">
              <a:rPr lang="en-US" sz="1600" smtClean="0"/>
              <a:pPr algn="r"/>
              <a:t>2</a:t>
            </a:fld>
            <a:endParaRPr lang="en-US" sz="1600" dirty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9" y="723025"/>
            <a:ext cx="90949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981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143000" y="45720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181600" cy="68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200400" y="623649"/>
            <a:ext cx="1524000" cy="519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93" y="381000"/>
            <a:ext cx="86832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191000" y="623649"/>
            <a:ext cx="1524000" cy="519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25" y="4326"/>
            <a:ext cx="8229600" cy="68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981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749901" y="5759301"/>
            <a:ext cx="1066800" cy="5193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168" y="-10632"/>
            <a:ext cx="71569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981200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5410200" y="28956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155700"/>
            <a:ext cx="8686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Objetivo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</a:rPr>
              <a:t>Mejorar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la </a:t>
            </a:r>
            <a:r>
              <a:rPr lang="en-US" sz="2400" b="1" dirty="0" err="1">
                <a:solidFill>
                  <a:srgbClr val="0070C0"/>
                </a:solidFill>
              </a:rPr>
              <a:t>difusión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las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estadísticas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que</a:t>
            </a:r>
            <a:r>
              <a:rPr lang="en-US" sz="2400" b="1" dirty="0">
                <a:solidFill>
                  <a:srgbClr val="0070C0"/>
                </a:solidFill>
              </a:rPr>
              <a:t> produce, </a:t>
            </a:r>
            <a:r>
              <a:rPr lang="en-US" sz="2400" b="1" dirty="0" err="1">
                <a:solidFill>
                  <a:srgbClr val="0070C0"/>
                </a:solidFill>
              </a:rPr>
              <a:t>compila</a:t>
            </a:r>
            <a:r>
              <a:rPr lang="en-US" sz="2400" b="1" dirty="0">
                <a:solidFill>
                  <a:srgbClr val="0070C0"/>
                </a:solidFill>
              </a:rPr>
              <a:t> y </a:t>
            </a:r>
            <a:r>
              <a:rPr lang="en-US" sz="2400" b="1" dirty="0" err="1">
                <a:solidFill>
                  <a:srgbClr val="0070C0"/>
                </a:solidFill>
              </a:rPr>
              <a:t>sistematiza</a:t>
            </a:r>
            <a:r>
              <a:rPr lang="en-US" sz="2400" b="1" dirty="0">
                <a:solidFill>
                  <a:srgbClr val="0070C0"/>
                </a:solidFill>
              </a:rPr>
              <a:t> la CEPAL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algn="l">
              <a:buFontTx/>
              <a:buChar char="•"/>
            </a:pPr>
            <a:r>
              <a:rPr lang="en-US" sz="2400" dirty="0" err="1"/>
              <a:t>Facilitar</a:t>
            </a:r>
            <a:r>
              <a:rPr lang="en-US" sz="2400" dirty="0"/>
              <a:t> el </a:t>
            </a:r>
            <a:r>
              <a:rPr lang="en-US" sz="2400" dirty="0" err="1"/>
              <a:t>acceso</a:t>
            </a:r>
            <a:r>
              <a:rPr lang="en-US" sz="2400" dirty="0"/>
              <a:t> en </a:t>
            </a:r>
            <a:r>
              <a:rPr lang="en-US" sz="2400" dirty="0" err="1" smtClean="0"/>
              <a:t>línea</a:t>
            </a:r>
            <a:endParaRPr lang="en-US" sz="2400" dirty="0"/>
          </a:p>
          <a:p>
            <a:pPr algn="l">
              <a:buFontTx/>
              <a:buChar char="•"/>
            </a:pPr>
            <a:r>
              <a:rPr lang="en-US" sz="2400" dirty="0" err="1"/>
              <a:t>Satisfacer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demandas</a:t>
            </a:r>
            <a:r>
              <a:rPr lang="en-US" sz="2400" dirty="0"/>
              <a:t> </a:t>
            </a:r>
            <a:r>
              <a:rPr lang="en-US" sz="2400" dirty="0" err="1"/>
              <a:t>internas</a:t>
            </a:r>
            <a:endParaRPr lang="en-US" sz="2400" dirty="0"/>
          </a:p>
          <a:p>
            <a:pPr algn="l">
              <a:buFontTx/>
              <a:buChar char="•"/>
            </a:pPr>
            <a:r>
              <a:rPr lang="en-US" sz="2400" dirty="0" err="1"/>
              <a:t>Mejorar</a:t>
            </a:r>
            <a:r>
              <a:rPr lang="en-US" sz="2400" dirty="0"/>
              <a:t>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prestaciones</a:t>
            </a:r>
            <a:r>
              <a:rPr lang="en-US" sz="2400" dirty="0"/>
              <a:t> de </a:t>
            </a:r>
            <a:r>
              <a:rPr lang="en-US" sz="2400" dirty="0" err="1"/>
              <a:t>las</a:t>
            </a:r>
            <a:r>
              <a:rPr lang="en-US" sz="2400" dirty="0"/>
              <a:t> bases de </a:t>
            </a:r>
            <a:r>
              <a:rPr lang="en-US" sz="2400" dirty="0" err="1"/>
              <a:t>datos</a:t>
            </a:r>
            <a:endParaRPr lang="en-US" sz="2400" dirty="0"/>
          </a:p>
          <a:p>
            <a:pPr algn="l">
              <a:buFontTx/>
              <a:buChar char="•"/>
            </a:pPr>
            <a:r>
              <a:rPr lang="en-US" sz="2400" dirty="0" err="1"/>
              <a:t>Aumentar</a:t>
            </a:r>
            <a:r>
              <a:rPr lang="en-US" sz="2400" dirty="0"/>
              <a:t> la </a:t>
            </a:r>
            <a:r>
              <a:rPr lang="en-US" sz="2400" dirty="0" err="1"/>
              <a:t>integración</a:t>
            </a:r>
            <a:r>
              <a:rPr lang="en-US" sz="2400" dirty="0"/>
              <a:t> entre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/>
              <a:t>bases de </a:t>
            </a:r>
            <a:r>
              <a:rPr lang="en-US" sz="2400" dirty="0" err="1" smtClean="0"/>
              <a:t>datos</a:t>
            </a:r>
            <a:endParaRPr lang="en-US" sz="2400" dirty="0"/>
          </a:p>
          <a:p>
            <a:pPr algn="l">
              <a:buFontTx/>
              <a:buChar char="•"/>
            </a:pPr>
            <a:r>
              <a:rPr lang="en-US" sz="2400" dirty="0" err="1" smtClean="0"/>
              <a:t>Visibilizar</a:t>
            </a:r>
            <a:r>
              <a:rPr lang="en-US" sz="2400" dirty="0" smtClean="0"/>
              <a:t> </a:t>
            </a:r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 smtClean="0"/>
              <a:t>estadística</a:t>
            </a:r>
            <a:endParaRPr lang="en-US" sz="2400" dirty="0" smtClean="0"/>
          </a:p>
          <a:p>
            <a:pPr algn="l">
              <a:buFontTx/>
              <a:buChar char="•"/>
            </a:pPr>
            <a:r>
              <a:rPr lang="en-US" sz="2400" dirty="0" err="1" smtClean="0"/>
              <a:t>Mejorar</a:t>
            </a:r>
            <a:r>
              <a:rPr lang="en-US" sz="2400" dirty="0" smtClean="0"/>
              <a:t> y </a:t>
            </a:r>
            <a:r>
              <a:rPr lang="en-US" sz="2400" dirty="0" err="1" smtClean="0"/>
              <a:t>aumentar</a:t>
            </a:r>
            <a:r>
              <a:rPr lang="en-US" sz="2400" dirty="0" smtClean="0"/>
              <a:t> la </a:t>
            </a:r>
            <a:r>
              <a:rPr lang="en-US" sz="2400" dirty="0" err="1" smtClean="0"/>
              <a:t>capacidad</a:t>
            </a:r>
            <a:r>
              <a:rPr lang="en-US" sz="2400" dirty="0" smtClean="0"/>
              <a:t> de </a:t>
            </a:r>
            <a:r>
              <a:rPr lang="en-US" sz="2400" dirty="0" err="1" smtClean="0"/>
              <a:t>servicio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mecanismos</a:t>
            </a:r>
            <a:r>
              <a:rPr lang="en-US" sz="2400" dirty="0" smtClean="0"/>
              <a:t> de </a:t>
            </a:r>
            <a:r>
              <a:rPr lang="en-US" sz="2400" dirty="0" err="1" smtClean="0"/>
              <a:t>difusión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estadística</a:t>
            </a:r>
            <a:r>
              <a:rPr lang="en-US" sz="2400" dirty="0" smtClean="0"/>
              <a:t> regional</a:t>
            </a:r>
            <a:endParaRPr lang="en-US" sz="24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E1D8E79D-BCBF-4DEC-90E7-A6D2C2FF3B0D}" type="slidenum">
              <a:rPr lang="en-US" sz="1600" smtClean="0"/>
              <a:pPr algn="r"/>
              <a:t>3</a:t>
            </a:fld>
            <a:endParaRPr lang="en-US" sz="1600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410200" cy="69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28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570" y="5307"/>
            <a:ext cx="4436797" cy="68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" y="1"/>
            <a:ext cx="44342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218" y="0"/>
            <a:ext cx="4427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6"/>
            <a:ext cx="44431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30" y="1"/>
            <a:ext cx="4443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4342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153" y="0"/>
            <a:ext cx="4421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25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860" y="3323"/>
            <a:ext cx="4432140" cy="685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algn="l">
              <a:spcBef>
                <a:spcPct val="0"/>
              </a:spcBef>
            </a:pPr>
            <a:r>
              <a:rPr lang="en-US" sz="2800" b="1" dirty="0" err="1" smtClean="0">
                <a:solidFill>
                  <a:srgbClr val="0070C0"/>
                </a:solidFill>
              </a:rPr>
              <a:t>Análisis</a:t>
            </a:r>
            <a:r>
              <a:rPr lang="en-US" sz="2800" b="1" dirty="0" smtClean="0">
                <a:solidFill>
                  <a:srgbClr val="0070C0"/>
                </a:solidFill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</a:rPr>
              <a:t>las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consultas</a:t>
            </a:r>
            <a:r>
              <a:rPr lang="en-US" sz="2800" b="1" dirty="0" smtClean="0">
                <a:solidFill>
                  <a:srgbClr val="0070C0"/>
                </a:solidFill>
              </a:rPr>
              <a:t> y </a:t>
            </a:r>
            <a:r>
              <a:rPr lang="en-US" sz="2800" b="1" dirty="0" err="1" smtClean="0">
                <a:solidFill>
                  <a:srgbClr val="0070C0"/>
                </a:solidFill>
              </a:rPr>
              <a:t>perfil</a:t>
            </a:r>
            <a:r>
              <a:rPr lang="en-US" sz="2800" b="1" dirty="0" smtClean="0">
                <a:solidFill>
                  <a:srgbClr val="0070C0"/>
                </a:solidFill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</a:rPr>
              <a:t>usuarios</a:t>
            </a:r>
            <a:endParaRPr lang="en-US" sz="2800" b="1" dirty="0">
              <a:solidFill>
                <a:srgbClr val="0070C0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Encuesta</a:t>
            </a:r>
            <a:r>
              <a:rPr lang="en-US" sz="2200" dirty="0" smtClean="0">
                <a:solidFill>
                  <a:schemeClr val="tx2"/>
                </a:solidFill>
              </a:rPr>
              <a:t> en </a:t>
            </a:r>
            <a:r>
              <a:rPr lang="en-US" sz="2200" dirty="0" err="1" smtClean="0">
                <a:solidFill>
                  <a:schemeClr val="tx2"/>
                </a:solidFill>
              </a:rPr>
              <a:t>línea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Google analytics</a:t>
            </a:r>
          </a:p>
          <a:p>
            <a:pPr marL="576263" lvl="1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</a:t>
            </a:r>
            <a:r>
              <a:rPr lang="en-US" sz="2000" dirty="0" err="1" smtClean="0">
                <a:solidFill>
                  <a:schemeClr val="tx2"/>
                </a:solidFill>
              </a:rPr>
              <a:t>cceso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estacional</a:t>
            </a:r>
            <a:r>
              <a:rPr lang="en-US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</a:rPr>
              <a:t>m</a:t>
            </a:r>
            <a:r>
              <a:rPr lang="en-US" sz="2000" dirty="0" err="1" smtClean="0">
                <a:solidFill>
                  <a:schemeClr val="tx2"/>
                </a:solidFill>
              </a:rPr>
              <a:t>áx</a:t>
            </a:r>
            <a:r>
              <a:rPr lang="en-US" sz="2000" dirty="0" smtClean="0">
                <a:solidFill>
                  <a:schemeClr val="tx2"/>
                </a:solidFill>
              </a:rPr>
              <a:t>: </a:t>
            </a:r>
            <a:r>
              <a:rPr lang="en-US" sz="2000" dirty="0" err="1" smtClean="0">
                <a:solidFill>
                  <a:schemeClr val="tx2"/>
                </a:solidFill>
              </a:rPr>
              <a:t>lunes</a:t>
            </a:r>
            <a:r>
              <a:rPr lang="en-US" sz="2000" dirty="0" smtClean="0">
                <a:solidFill>
                  <a:schemeClr val="tx2"/>
                </a:solidFill>
              </a:rPr>
              <a:t>; </a:t>
            </a:r>
            <a:r>
              <a:rPr lang="en-US" sz="2000" dirty="0" err="1" smtClean="0">
                <a:solidFill>
                  <a:schemeClr val="tx2"/>
                </a:solidFill>
              </a:rPr>
              <a:t>mín</a:t>
            </a:r>
            <a:r>
              <a:rPr lang="en-US" sz="2000" dirty="0" smtClean="0">
                <a:solidFill>
                  <a:schemeClr val="tx2"/>
                </a:solidFill>
              </a:rPr>
              <a:t>: </a:t>
            </a:r>
            <a:r>
              <a:rPr lang="en-US" sz="2000" dirty="0" err="1" smtClean="0">
                <a:solidFill>
                  <a:schemeClr val="tx2"/>
                </a:solidFill>
              </a:rPr>
              <a:t>sábado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576263" lvl="1" algn="l"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</a:rPr>
              <a:t>endencia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levemente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creciente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576263" lvl="1" algn="l">
              <a:spcBef>
                <a:spcPct val="0"/>
              </a:spcBef>
              <a:buFontTx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576263" lvl="1" algn="l">
              <a:spcBef>
                <a:spcPct val="0"/>
              </a:spcBef>
              <a:buFontTx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576263" lvl="1" algn="l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marL="576263" lvl="1" algn="l">
              <a:spcBef>
                <a:spcPct val="0"/>
              </a:spcBef>
              <a:buFontTx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576263" lvl="1" algn="l">
              <a:spcBef>
                <a:spcPct val="0"/>
              </a:spcBef>
              <a:buFontTx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Navegador</a:t>
            </a:r>
            <a:r>
              <a:rPr lang="en-US" sz="2000" dirty="0" smtClean="0">
                <a:solidFill>
                  <a:schemeClr val="tx2"/>
                </a:solidFill>
              </a:rPr>
              <a:t>: Chrome (50%); Explorer (23%); </a:t>
            </a:r>
            <a:r>
              <a:rPr lang="en-US" sz="2000" dirty="0" err="1" smtClean="0">
                <a:solidFill>
                  <a:schemeClr val="tx2"/>
                </a:solidFill>
              </a:rPr>
              <a:t>FireFox</a:t>
            </a:r>
            <a:r>
              <a:rPr lang="en-US" sz="2000" dirty="0" smtClean="0">
                <a:solidFill>
                  <a:schemeClr val="tx2"/>
                </a:solidFill>
              </a:rPr>
              <a:t> (19%)</a:t>
            </a:r>
          </a:p>
          <a:p>
            <a:pPr marL="576263" lvl="1" algn="l"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Dispositivos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móviles</a:t>
            </a:r>
            <a:r>
              <a:rPr lang="en-US" sz="2000" dirty="0" smtClean="0">
                <a:solidFill>
                  <a:schemeClr val="tx2"/>
                </a:solidFill>
              </a:rPr>
              <a:t> (3%)</a:t>
            </a:r>
          </a:p>
          <a:p>
            <a:pPr marL="576263" lvl="1" algn="l">
              <a:spcBef>
                <a:spcPct val="0"/>
              </a:spcBef>
              <a:buFontTx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Origen de la </a:t>
            </a:r>
            <a:r>
              <a:rPr lang="en-US" sz="2000" dirty="0" err="1" smtClean="0">
                <a:solidFill>
                  <a:schemeClr val="tx2"/>
                </a:solidFill>
              </a:rPr>
              <a:t>consulta</a:t>
            </a:r>
            <a:r>
              <a:rPr lang="en-US" sz="2000" dirty="0" smtClean="0">
                <a:solidFill>
                  <a:schemeClr val="tx2"/>
                </a:solidFill>
              </a:rPr>
              <a:t>: Colombia (14%); México (13%); Argentina (11%); Chile (9%); USA (7%); </a:t>
            </a:r>
            <a:r>
              <a:rPr lang="en-US" sz="2000" dirty="0" err="1" smtClean="0">
                <a:solidFill>
                  <a:schemeClr val="tx2"/>
                </a:solidFill>
              </a:rPr>
              <a:t>Espa</a:t>
            </a:r>
            <a:r>
              <a:rPr lang="en-US" sz="2000" dirty="0" err="1" smtClean="0">
                <a:solidFill>
                  <a:schemeClr val="tx2"/>
                </a:solidFill>
              </a:rPr>
              <a:t>ña</a:t>
            </a:r>
            <a:r>
              <a:rPr lang="en-US" sz="2000" dirty="0" smtClean="0">
                <a:solidFill>
                  <a:schemeClr val="tx2"/>
                </a:solidFill>
              </a:rPr>
              <a:t> (5%); Ecuador (5%); Peru (4%); Venezuela (4%); </a:t>
            </a:r>
            <a:r>
              <a:rPr lang="en-US" sz="2000" dirty="0" err="1" smtClean="0">
                <a:solidFill>
                  <a:schemeClr val="tx2"/>
                </a:solidFill>
              </a:rPr>
              <a:t>Brasil</a:t>
            </a:r>
            <a:r>
              <a:rPr lang="en-US" sz="2000" dirty="0" smtClean="0">
                <a:solidFill>
                  <a:schemeClr val="tx2"/>
                </a:solidFill>
              </a:rPr>
              <a:t> (3%).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</a:pPr>
            <a:endParaRPr lang="en-US" sz="2200" b="1" dirty="0">
              <a:solidFill>
                <a:schemeClr val="tx2"/>
              </a:solidFill>
            </a:endParaRPr>
          </a:p>
          <a:p>
            <a:pPr lvl="1" algn="l">
              <a:spcBef>
                <a:spcPct val="0"/>
              </a:spcBef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AD6623E9-7A95-4675-B174-D193667D6BB7}" type="slidenum">
              <a:rPr lang="en-US" sz="1600" smtClean="0"/>
              <a:pPr algn="r"/>
              <a:t>36</a:t>
            </a:fld>
            <a:endParaRPr lang="en-US" sz="16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352800"/>
            <a:ext cx="6324600" cy="12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algn="l">
              <a:spcBef>
                <a:spcPct val="0"/>
              </a:spcBef>
            </a:pPr>
            <a:r>
              <a:rPr lang="en-US" sz="2800" b="1" dirty="0" err="1" smtClean="0">
                <a:solidFill>
                  <a:srgbClr val="0070C0"/>
                </a:solidFill>
              </a:rPr>
              <a:t>Desafíos</a:t>
            </a:r>
            <a:endParaRPr lang="en-US" sz="2800" b="1" dirty="0">
              <a:solidFill>
                <a:srgbClr val="0070C0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Mejorar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las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prestaciones</a:t>
            </a:r>
            <a:r>
              <a:rPr lang="en-US" sz="2200" dirty="0" smtClean="0">
                <a:solidFill>
                  <a:schemeClr val="tx2"/>
                </a:solidFill>
              </a:rPr>
              <a:t> en </a:t>
            </a:r>
            <a:r>
              <a:rPr lang="en-US" sz="2200" dirty="0" err="1" smtClean="0">
                <a:solidFill>
                  <a:schemeClr val="tx2"/>
                </a:solidFill>
              </a:rPr>
              <a:t>línea</a:t>
            </a:r>
            <a:r>
              <a:rPr lang="en-US" sz="2200" dirty="0" smtClean="0">
                <a:solidFill>
                  <a:schemeClr val="tx2"/>
                </a:solidFill>
              </a:rPr>
              <a:t> (19 000 </a:t>
            </a:r>
            <a:r>
              <a:rPr lang="en-US" sz="2200" dirty="0" err="1" smtClean="0">
                <a:solidFill>
                  <a:schemeClr val="tx2"/>
                </a:solidFill>
              </a:rPr>
              <a:t>usuarios</a:t>
            </a:r>
            <a:r>
              <a:rPr lang="en-US" sz="2200" dirty="0" smtClean="0">
                <a:solidFill>
                  <a:schemeClr val="tx2"/>
                </a:solidFill>
              </a:rPr>
              <a:t> y 600 000 </a:t>
            </a:r>
            <a:r>
              <a:rPr lang="en-US" sz="2200" dirty="0" err="1" smtClean="0">
                <a:solidFill>
                  <a:schemeClr val="tx2"/>
                </a:solidFill>
              </a:rPr>
              <a:t>indicadores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consultados</a:t>
            </a:r>
            <a:r>
              <a:rPr lang="en-US" sz="2200" dirty="0" smtClean="0">
                <a:solidFill>
                  <a:schemeClr val="tx2"/>
                </a:solidFill>
              </a:rPr>
              <a:t> x </a:t>
            </a:r>
            <a:r>
              <a:rPr lang="en-US" sz="2200" dirty="0" err="1" smtClean="0">
                <a:solidFill>
                  <a:schemeClr val="tx2"/>
                </a:solidFill>
              </a:rPr>
              <a:t>mes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Actualización</a:t>
            </a:r>
            <a:r>
              <a:rPr lang="en-US" sz="2200" dirty="0" smtClean="0">
                <a:solidFill>
                  <a:schemeClr val="tx2"/>
                </a:solidFill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</a:rPr>
              <a:t>plataforma</a:t>
            </a:r>
            <a:r>
              <a:rPr lang="en-US" sz="2200" dirty="0" smtClean="0">
                <a:solidFill>
                  <a:schemeClr val="tx2"/>
                </a:solidFill>
              </a:rPr>
              <a:t> y </a:t>
            </a:r>
            <a:r>
              <a:rPr lang="en-US" sz="2200" dirty="0" err="1" smtClean="0">
                <a:solidFill>
                  <a:schemeClr val="tx2"/>
                </a:solidFill>
              </a:rPr>
              <a:t>tecnología</a:t>
            </a:r>
            <a:r>
              <a:rPr lang="en-US" sz="2200" dirty="0" smtClean="0">
                <a:solidFill>
                  <a:schemeClr val="tx2"/>
                </a:solidFill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</a:rPr>
              <a:t>las</a:t>
            </a:r>
            <a:r>
              <a:rPr lang="en-US" sz="2200" dirty="0" smtClean="0">
                <a:solidFill>
                  <a:schemeClr val="tx2"/>
                </a:solidFill>
              </a:rPr>
              <a:t> bases de </a:t>
            </a:r>
            <a:r>
              <a:rPr lang="en-US" sz="2200" dirty="0" err="1" smtClean="0">
                <a:solidFill>
                  <a:schemeClr val="tx2"/>
                </a:solidFill>
              </a:rPr>
              <a:t>datos</a:t>
            </a:r>
            <a:r>
              <a:rPr lang="en-US" sz="2200" dirty="0" smtClean="0">
                <a:solidFill>
                  <a:schemeClr val="tx2"/>
                </a:solidFill>
              </a:rPr>
              <a:t> (</a:t>
            </a:r>
            <a:r>
              <a:rPr lang="en-US" sz="2200" dirty="0" err="1" smtClean="0">
                <a:solidFill>
                  <a:schemeClr val="tx2"/>
                </a:solidFill>
              </a:rPr>
              <a:t>evaluación</a:t>
            </a:r>
            <a:r>
              <a:rPr lang="en-US" sz="2200" dirty="0" smtClean="0">
                <a:solidFill>
                  <a:schemeClr val="tx2"/>
                </a:solidFill>
              </a:rPr>
              <a:t> del </a:t>
            </a:r>
            <a:r>
              <a:rPr lang="en-US" sz="2200" dirty="0" err="1" smtClean="0">
                <a:solidFill>
                  <a:schemeClr val="tx2"/>
                </a:solidFill>
              </a:rPr>
              <a:t>modelo</a:t>
            </a:r>
            <a:r>
              <a:rPr lang="en-US" sz="2200" dirty="0" smtClean="0">
                <a:solidFill>
                  <a:schemeClr val="tx2"/>
                </a:solidFill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</a:rPr>
              <a:t>datos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Productos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para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dispositivos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móviles</a:t>
            </a:r>
            <a:r>
              <a:rPr lang="en-US" sz="2200" dirty="0" smtClean="0">
                <a:solidFill>
                  <a:schemeClr val="tx2"/>
                </a:solidFill>
              </a:rPr>
              <a:t> / </a:t>
            </a:r>
            <a:r>
              <a:rPr lang="en-US" sz="2200" dirty="0" smtClean="0">
                <a:solidFill>
                  <a:schemeClr val="tx2"/>
                </a:solidFill>
              </a:rPr>
              <a:t>HTML5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err="1" smtClean="0">
                <a:solidFill>
                  <a:schemeClr val="tx2"/>
                </a:solidFill>
              </a:rPr>
              <a:t>Gráficos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animados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interactivos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“Widgets” </a:t>
            </a:r>
            <a:r>
              <a:rPr lang="en-US" sz="2200" dirty="0" err="1" smtClean="0">
                <a:solidFill>
                  <a:schemeClr val="tx2"/>
                </a:solidFill>
              </a:rPr>
              <a:t>estadísticos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SDMX</a:t>
            </a: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Aumentar</a:t>
            </a:r>
            <a:r>
              <a:rPr lang="en-US" sz="2200" dirty="0" smtClean="0">
                <a:solidFill>
                  <a:schemeClr val="tx2"/>
                </a:solidFill>
              </a:rPr>
              <a:t> la </a:t>
            </a:r>
            <a:r>
              <a:rPr lang="en-US" sz="2200" dirty="0" err="1" smtClean="0">
                <a:solidFill>
                  <a:schemeClr val="tx2"/>
                </a:solidFill>
              </a:rPr>
              <a:t>producción</a:t>
            </a:r>
            <a:r>
              <a:rPr lang="en-US" sz="2200" dirty="0" smtClean="0">
                <a:solidFill>
                  <a:schemeClr val="tx2"/>
                </a:solidFill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</a:rPr>
              <a:t>infográficos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estadísticos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Mejorar</a:t>
            </a:r>
            <a:r>
              <a:rPr lang="en-US" sz="2200" dirty="0" smtClean="0">
                <a:solidFill>
                  <a:schemeClr val="tx2"/>
                </a:solidFill>
              </a:rPr>
              <a:t> los </a:t>
            </a:r>
            <a:r>
              <a:rPr lang="en-US" sz="2200" dirty="0" err="1" smtClean="0">
                <a:solidFill>
                  <a:schemeClr val="tx2"/>
                </a:solidFill>
              </a:rPr>
              <a:t>metadatos</a:t>
            </a:r>
            <a:r>
              <a:rPr lang="en-US" sz="2200" dirty="0" smtClean="0">
                <a:solidFill>
                  <a:schemeClr val="tx2"/>
                </a:solidFill>
              </a:rPr>
              <a:t> (</a:t>
            </a:r>
            <a:r>
              <a:rPr lang="en-US" sz="2200" dirty="0" err="1" smtClean="0">
                <a:solidFill>
                  <a:schemeClr val="tx2"/>
                </a:solidFill>
              </a:rPr>
              <a:t>fichas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técnicas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 marL="119063" algn="l">
              <a:spcBef>
                <a:spcPct val="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Articulación</a:t>
            </a:r>
            <a:r>
              <a:rPr lang="en-US" sz="2200" dirty="0" smtClean="0">
                <a:solidFill>
                  <a:schemeClr val="tx2"/>
                </a:solidFill>
              </a:rPr>
              <a:t> con la </a:t>
            </a:r>
            <a:r>
              <a:rPr lang="en-US" sz="2200" dirty="0" err="1" smtClean="0">
                <a:solidFill>
                  <a:schemeClr val="tx2"/>
                </a:solidFill>
              </a:rPr>
              <a:t>nueva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estrategia</a:t>
            </a:r>
            <a:r>
              <a:rPr lang="en-US" sz="2200" dirty="0" smtClean="0">
                <a:solidFill>
                  <a:schemeClr val="tx2"/>
                </a:solidFill>
              </a:rPr>
              <a:t> de </a:t>
            </a:r>
            <a:r>
              <a:rPr lang="en-US" sz="2200" dirty="0" err="1" smtClean="0">
                <a:solidFill>
                  <a:schemeClr val="tx2"/>
                </a:solidFill>
              </a:rPr>
              <a:t>información</a:t>
            </a:r>
            <a:r>
              <a:rPr lang="en-US" sz="2200" dirty="0" smtClean="0">
                <a:solidFill>
                  <a:schemeClr val="tx2"/>
                </a:solidFill>
              </a:rPr>
              <a:t> y </a:t>
            </a:r>
            <a:r>
              <a:rPr lang="en-US" sz="2200" dirty="0" err="1" smtClean="0">
                <a:solidFill>
                  <a:schemeClr val="tx2"/>
                </a:solidFill>
              </a:rPr>
              <a:t>comunicación</a:t>
            </a:r>
            <a:r>
              <a:rPr lang="en-US" sz="2200" dirty="0" smtClean="0">
                <a:solidFill>
                  <a:schemeClr val="tx2"/>
                </a:solidFill>
              </a:rPr>
              <a:t> de CEPAL</a:t>
            </a:r>
          </a:p>
          <a:p>
            <a:pPr marL="119063" algn="l">
              <a:spcBef>
                <a:spcPct val="0"/>
              </a:spcBef>
            </a:pPr>
            <a:endParaRPr lang="en-US" sz="2200" b="1" dirty="0">
              <a:solidFill>
                <a:schemeClr val="tx2"/>
              </a:solidFill>
            </a:endParaRPr>
          </a:p>
          <a:p>
            <a:pPr lvl="1" algn="l">
              <a:spcBef>
                <a:spcPct val="0"/>
              </a:spcBef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AD6623E9-7A95-4675-B174-D193667D6BB7}" type="slidenum">
              <a:rPr lang="en-US" sz="1600" smtClean="0"/>
              <a:pPr algn="r"/>
              <a:t>37</a:t>
            </a:fld>
            <a:endParaRPr lang="en-US" sz="16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2"/>
          <p:cNvPicPr>
            <a:picLocks noChangeAspect="1" noChangeArrowheads="1"/>
          </p:cNvPicPr>
          <p:nvPr/>
        </p:nvPicPr>
        <p:blipFill>
          <a:blip r:embed="rId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0" y="1066800"/>
            <a:ext cx="9145588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95600"/>
          </a:xfrm>
        </p:spPr>
        <p:txBody>
          <a:bodyPr/>
          <a:lstStyle/>
          <a:p>
            <a:pPr algn="r" eaLnBrk="1" hangingPunct="1"/>
            <a:r>
              <a:rPr lang="en-US" sz="5400" b="1" dirty="0" smtClean="0">
                <a:solidFill>
                  <a:srgbClr val="0070C0"/>
                </a:solidFill>
              </a:rPr>
              <a:t>CEPALSTAT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ES" sz="4000" dirty="0" smtClean="0"/>
              <a:t>Diseminación de estadísticas regionales en línea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500" dirty="0" err="1" smtClean="0"/>
              <a:t>Muchas</a:t>
            </a:r>
            <a:r>
              <a:rPr lang="en-US" sz="2500" dirty="0" smtClean="0"/>
              <a:t> gracias </a:t>
            </a:r>
            <a:r>
              <a:rPr lang="en-US" sz="2500" dirty="0" err="1" smtClean="0"/>
              <a:t>por</a:t>
            </a:r>
            <a:r>
              <a:rPr lang="en-US" sz="2500" dirty="0" smtClean="0"/>
              <a:t> </a:t>
            </a:r>
            <a:r>
              <a:rPr lang="en-US" sz="2500" dirty="0" err="1" smtClean="0"/>
              <a:t>su</a:t>
            </a:r>
            <a:r>
              <a:rPr lang="en-US" sz="2500" dirty="0" smtClean="0"/>
              <a:t> </a:t>
            </a:r>
            <a:r>
              <a:rPr lang="en-US" sz="2500" dirty="0" err="1" smtClean="0"/>
              <a:t>atención</a:t>
            </a:r>
            <a:endParaRPr lang="en-US" sz="25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8153400" cy="1219200"/>
          </a:xfrm>
          <a:noFill/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Daniel </a:t>
            </a:r>
            <a:r>
              <a:rPr lang="en-US" sz="2000" dirty="0" err="1" smtClean="0"/>
              <a:t>Taccari</a:t>
            </a:r>
            <a:endParaRPr lang="en-US" sz="2000" dirty="0" smtClean="0"/>
          </a:p>
          <a:p>
            <a:pPr algn="r" eaLnBrk="1" hangingPunct="1">
              <a:lnSpc>
                <a:spcPct val="80000"/>
              </a:lnSpc>
            </a:pPr>
            <a:r>
              <a:rPr lang="en-US" sz="2000" dirty="0" err="1" smtClean="0"/>
              <a:t>División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Estadísticas</a:t>
            </a:r>
            <a:r>
              <a:rPr lang="en-US" sz="2000" dirty="0" smtClean="0"/>
              <a:t> – CEPAL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daniel.taccari@cepal.org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/>
              <a:t>http://estadisticas.cepal.org/cepalstat</a:t>
            </a:r>
          </a:p>
          <a:p>
            <a:pPr algn="r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04800" y="2638707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 smtClean="0">
                <a:solidFill>
                  <a:schemeClr val="tx2"/>
                </a:solidFill>
              </a:rPr>
              <a:t>Necesidad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de </a:t>
            </a:r>
            <a:r>
              <a:rPr lang="en-US" sz="2400" b="1" dirty="0" err="1">
                <a:solidFill>
                  <a:schemeClr val="tx2"/>
                </a:solidFill>
              </a:rPr>
              <a:t>una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estrategia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gestión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que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permitiera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lograr</a:t>
            </a:r>
            <a:r>
              <a:rPr lang="en-US" sz="2400" b="1" dirty="0">
                <a:solidFill>
                  <a:schemeClr val="tx2"/>
                </a:solidFill>
              </a:rPr>
              <a:t> el </a:t>
            </a:r>
            <a:r>
              <a:rPr lang="en-US" sz="2400" b="1" dirty="0" err="1">
                <a:solidFill>
                  <a:schemeClr val="tx2"/>
                </a:solidFill>
              </a:rPr>
              <a:t>objetivo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propuesto</a:t>
            </a:r>
            <a:r>
              <a:rPr lang="en-US" sz="2400" b="1" dirty="0">
                <a:solidFill>
                  <a:schemeClr val="tx2"/>
                </a:solidFill>
              </a:rPr>
              <a:t> con la </a:t>
            </a:r>
            <a:r>
              <a:rPr lang="en-US" sz="2400" b="1" dirty="0" err="1">
                <a:solidFill>
                  <a:schemeClr val="tx2"/>
                </a:solidFill>
              </a:rPr>
              <a:t>participación</a:t>
            </a:r>
            <a:r>
              <a:rPr lang="en-US" sz="2400" b="1" dirty="0">
                <a:solidFill>
                  <a:schemeClr val="tx2"/>
                </a:solidFill>
              </a:rPr>
              <a:t> de </a:t>
            </a:r>
            <a:r>
              <a:rPr lang="en-US" sz="2400" b="1" dirty="0" err="1">
                <a:solidFill>
                  <a:schemeClr val="tx2"/>
                </a:solidFill>
              </a:rPr>
              <a:t>todas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las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divisiones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de CEPAL </a:t>
            </a:r>
            <a:r>
              <a:rPr lang="en-US" sz="2400" b="1" dirty="0" err="1" smtClean="0">
                <a:solidFill>
                  <a:schemeClr val="tx2"/>
                </a:solidFill>
              </a:rPr>
              <a:t>bajo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estándares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comunes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que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garanticen</a:t>
            </a:r>
            <a:r>
              <a:rPr lang="en-US" sz="2400" b="1" dirty="0">
                <a:solidFill>
                  <a:schemeClr val="tx2"/>
                </a:solidFill>
              </a:rPr>
              <a:t> la </a:t>
            </a:r>
            <a:r>
              <a:rPr lang="en-US" sz="2400" b="1" dirty="0" err="1">
                <a:solidFill>
                  <a:schemeClr val="tx2"/>
                </a:solidFill>
              </a:rPr>
              <a:t>robustez</a:t>
            </a:r>
            <a:r>
              <a:rPr lang="en-US" sz="2400" b="1" dirty="0">
                <a:solidFill>
                  <a:schemeClr val="tx2"/>
                </a:solidFill>
              </a:rPr>
              <a:t> de la </a:t>
            </a:r>
            <a:r>
              <a:rPr lang="en-US" sz="2400" b="1" dirty="0" err="1" smtClean="0">
                <a:solidFill>
                  <a:schemeClr val="tx2"/>
                </a:solidFill>
              </a:rPr>
              <a:t>información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estadística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publicada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8EC4CFE5-66F0-4666-A467-CD685F6A22D7}" type="slidenum">
              <a:rPr lang="en-US" sz="1600" smtClean="0"/>
              <a:pPr algn="r"/>
              <a:t>4</a:t>
            </a:fld>
            <a:endParaRPr lang="en-US" sz="1600" dirty="0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09600" y="4813777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chemeClr val="tx2"/>
                </a:solidFill>
              </a:rPr>
              <a:t>Acuerdo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e </a:t>
            </a:r>
            <a:r>
              <a:rPr lang="en-US" sz="2400" dirty="0" err="1" smtClean="0">
                <a:solidFill>
                  <a:schemeClr val="tx2"/>
                </a:solidFill>
              </a:rPr>
              <a:t>implementación</a:t>
            </a:r>
            <a:r>
              <a:rPr lang="en-US" sz="2400" dirty="0" smtClean="0">
                <a:solidFill>
                  <a:schemeClr val="tx2"/>
                </a:solidFill>
              </a:rPr>
              <a:t> de la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857322"/>
            <a:ext cx="8229600" cy="762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171401" y="5020835"/>
            <a:ext cx="4343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Gobernanza</a:t>
            </a:r>
            <a:r>
              <a:rPr lang="en-US" sz="2400" b="1" dirty="0">
                <a:solidFill>
                  <a:schemeClr val="tx2"/>
                </a:solidFill>
              </a:rPr>
              <a:t> de CEPALSTAT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11557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Estrategia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2400" u="sng" dirty="0" err="1">
                <a:solidFill>
                  <a:schemeClr val="tx2"/>
                </a:solidFill>
              </a:rPr>
              <a:t>Modelo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descentralizado</a:t>
            </a:r>
            <a:r>
              <a:rPr lang="en-US" sz="2400" u="sng" dirty="0">
                <a:solidFill>
                  <a:schemeClr val="tx2"/>
                </a:solidFill>
              </a:rPr>
              <a:t> de </a:t>
            </a:r>
            <a:r>
              <a:rPr lang="en-US" sz="2400" u="sng" dirty="0" err="1">
                <a:solidFill>
                  <a:schemeClr val="tx2"/>
                </a:solidFill>
              </a:rPr>
              <a:t>gestión</a:t>
            </a:r>
            <a:r>
              <a:rPr lang="en-US" sz="2400" u="sng" dirty="0">
                <a:solidFill>
                  <a:schemeClr val="tx2"/>
                </a:solidFill>
              </a:rPr>
              <a:t> de la </a:t>
            </a:r>
            <a:r>
              <a:rPr lang="en-US" sz="2400" u="sng" dirty="0" err="1">
                <a:solidFill>
                  <a:schemeClr val="tx2"/>
                </a:solidFill>
              </a:rPr>
              <a:t>información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estadística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build="allAtOnce"/>
      <p:bldP spid="57354" grpId="0" animBg="1"/>
      <p:bldP spid="573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28600" y="116205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0070C0"/>
                </a:solidFill>
              </a:rPr>
              <a:t>Gobernanza</a:t>
            </a:r>
            <a:r>
              <a:rPr lang="en-US" sz="2400" b="1" dirty="0">
                <a:solidFill>
                  <a:srgbClr val="0070C0"/>
                </a:solidFill>
              </a:rPr>
              <a:t> de CEPALSTAT</a:t>
            </a: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Estructura</a:t>
            </a:r>
            <a:r>
              <a:rPr lang="en-US" sz="2400" u="sng" dirty="0">
                <a:solidFill>
                  <a:schemeClr val="tx2"/>
                </a:solidFill>
              </a:rPr>
              <a:t> de </a:t>
            </a:r>
            <a:r>
              <a:rPr lang="en-US" sz="2400" u="sng" dirty="0" err="1">
                <a:solidFill>
                  <a:schemeClr val="tx2"/>
                </a:solidFill>
              </a:rPr>
              <a:t>gestión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CEPALSTAT</a:t>
            </a:r>
            <a:endParaRPr lang="en-US" sz="2400" b="1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Coordinación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ejecutiva</a:t>
            </a:r>
            <a:endParaRPr lang="en-US" sz="2400" u="sng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172" name="Picture 3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D87219D7-0390-43D9-A00B-2273E109D922}" type="slidenum">
              <a:rPr lang="en-US" sz="1600" smtClean="0"/>
              <a:pPr algn="r"/>
              <a:t>5</a:t>
            </a:fld>
            <a:endParaRPr lang="en-US" sz="16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962400" y="4267200"/>
            <a:ext cx="31242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Secretaría Ejecutiva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14600" y="5029200"/>
            <a:ext cx="3581400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Directores Divisiones CEPAL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30480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/>
              <a:t>Comité Ejecutivo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685800" y="3352800"/>
            <a:ext cx="7620000" cy="2286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895600" y="4267200"/>
            <a:ext cx="266700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Coordinación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3505200" y="4419600"/>
            <a:ext cx="790575" cy="152400"/>
          </a:xfrm>
          <a:prstGeom prst="rightArrow">
            <a:avLst>
              <a:gd name="adj1" fmla="val 50000"/>
              <a:gd name="adj2" fmla="val 129688"/>
            </a:avLst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 L -0.18021 0.0013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2" grpId="0"/>
      <p:bldP spid="61453" grpId="0" animBg="1"/>
      <p:bldP spid="61454" grpId="0"/>
      <p:bldP spid="61454" grpId="1"/>
      <p:bldP spid="614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16205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0070C0"/>
                </a:solidFill>
              </a:rPr>
              <a:t>Gobernanza</a:t>
            </a:r>
            <a:r>
              <a:rPr lang="en-US" sz="2400" b="1" dirty="0">
                <a:solidFill>
                  <a:srgbClr val="0070C0"/>
                </a:solidFill>
              </a:rPr>
              <a:t> de CEPALSTAT</a:t>
            </a: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Estructura</a:t>
            </a:r>
            <a:r>
              <a:rPr lang="en-US" sz="2400" u="sng" dirty="0">
                <a:solidFill>
                  <a:schemeClr val="tx2"/>
                </a:solidFill>
              </a:rPr>
              <a:t> de </a:t>
            </a:r>
            <a:r>
              <a:rPr lang="en-US" sz="2400" u="sng" dirty="0" err="1">
                <a:solidFill>
                  <a:schemeClr val="tx2"/>
                </a:solidFill>
              </a:rPr>
              <a:t>gestión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CEPALSTAT</a:t>
            </a:r>
            <a:endParaRPr lang="en-US" sz="2400" b="1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Coordinación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u="sng" dirty="0" err="1">
                <a:solidFill>
                  <a:schemeClr val="tx2"/>
                </a:solidFill>
              </a:rPr>
              <a:t>técnica</a:t>
            </a:r>
            <a:endParaRPr lang="en-US" sz="2400" u="sng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196" name="Picture 4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– </a:t>
            </a:r>
            <a:fld id="{5FCE17F9-E7C2-4F43-BAB6-715DD00AD33E}" type="slidenum">
              <a:rPr lang="en-US" sz="1600" smtClean="0"/>
              <a:pPr algn="r"/>
              <a:t>6</a:t>
            </a:fld>
            <a:endParaRPr lang="en-US" sz="16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514600" y="3733800"/>
            <a:ext cx="342900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>
                <a:solidFill>
                  <a:schemeClr val="tx2"/>
                </a:solidFill>
              </a:rPr>
              <a:t>División</a:t>
            </a:r>
            <a:r>
              <a:rPr lang="en-US" sz="2000" b="1" i="1" dirty="0">
                <a:solidFill>
                  <a:schemeClr val="tx2"/>
                </a:solidFill>
              </a:rPr>
              <a:t> de </a:t>
            </a:r>
            <a:r>
              <a:rPr lang="en-US" sz="2000" b="1" i="1" dirty="0" err="1" smtClean="0">
                <a:solidFill>
                  <a:schemeClr val="tx2"/>
                </a:solidFill>
              </a:rPr>
              <a:t>Estadísticas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828800" y="4419600"/>
            <a:ext cx="5029200" cy="854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</a:rPr>
              <a:t>Grupo</a:t>
            </a:r>
            <a:r>
              <a:rPr lang="en-US" sz="2000" i="1" dirty="0">
                <a:solidFill>
                  <a:schemeClr val="tx2"/>
                </a:solidFill>
              </a:rPr>
              <a:t> de </a:t>
            </a:r>
            <a:r>
              <a:rPr lang="en-US" sz="2000" i="1" dirty="0" err="1">
                <a:solidFill>
                  <a:schemeClr val="tx2"/>
                </a:solidFill>
              </a:rPr>
              <a:t>Trabajo</a:t>
            </a:r>
            <a:r>
              <a:rPr lang="en-US" sz="2000" i="1" dirty="0">
                <a:solidFill>
                  <a:schemeClr val="tx2"/>
                </a:solidFill>
              </a:rPr>
              <a:t> de </a:t>
            </a:r>
            <a:r>
              <a:rPr lang="en-US" sz="2000" b="1" i="1" dirty="0">
                <a:solidFill>
                  <a:schemeClr val="tx2"/>
                </a:solidFill>
              </a:rPr>
              <a:t>CEPALSTAT</a:t>
            </a:r>
          </a:p>
          <a:p>
            <a:r>
              <a:rPr lang="en-US" sz="2000" dirty="0" err="1">
                <a:solidFill>
                  <a:schemeClr val="tx2"/>
                </a:solidFill>
              </a:rPr>
              <a:t>Puntos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Focales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las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Divisiones</a:t>
            </a:r>
            <a:r>
              <a:rPr lang="en-US" sz="2000" dirty="0">
                <a:solidFill>
                  <a:schemeClr val="tx2"/>
                </a:solidFill>
              </a:rPr>
              <a:t> CEPAL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85800" y="3352800"/>
            <a:ext cx="7620000" cy="2286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/>
      <p:bldP spid="634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16205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0070C0"/>
                </a:solidFill>
              </a:rPr>
              <a:t>Gobernanza</a:t>
            </a:r>
            <a:r>
              <a:rPr lang="en-US" sz="2400" b="1" dirty="0">
                <a:solidFill>
                  <a:srgbClr val="0070C0"/>
                </a:solidFill>
              </a:rPr>
              <a:t> de CEPALSTAT</a:t>
            </a: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u="sng" dirty="0" err="1">
                <a:solidFill>
                  <a:schemeClr val="tx2"/>
                </a:solidFill>
              </a:rPr>
              <a:t>Modelo</a:t>
            </a:r>
            <a:r>
              <a:rPr lang="en-US" sz="2400" u="sng" dirty="0">
                <a:solidFill>
                  <a:schemeClr val="tx2"/>
                </a:solidFill>
              </a:rPr>
              <a:t> de </a:t>
            </a:r>
            <a:r>
              <a:rPr lang="en-US" sz="2400" u="sng" dirty="0" err="1">
                <a:solidFill>
                  <a:schemeClr val="tx2"/>
                </a:solidFill>
              </a:rPr>
              <a:t>gestión</a:t>
            </a:r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CEPALSTAT</a:t>
            </a:r>
            <a:endParaRPr lang="en-US" sz="2400" b="1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220" name="Picture 4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– </a:t>
            </a:r>
            <a:fld id="{77E240D9-0B19-4994-A8EC-6FB192C31247}" type="slidenum">
              <a:rPr lang="en-US" sz="1600" smtClean="0"/>
              <a:pPr algn="r"/>
              <a:t>7</a:t>
            </a:fld>
            <a:endParaRPr lang="en-US" sz="1600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635250" y="2590800"/>
            <a:ext cx="396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Comité Ejecutivo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635250" y="4953000"/>
            <a:ext cx="38862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Grupo de Trabajo de </a:t>
            </a:r>
            <a:r>
              <a:rPr lang="en-US" sz="2400" b="1">
                <a:solidFill>
                  <a:schemeClr val="tx2"/>
                </a:solidFill>
              </a:rPr>
              <a:t>CEPALSTAT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635250" y="3762161"/>
            <a:ext cx="39624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División</a:t>
            </a:r>
            <a:r>
              <a:rPr lang="en-US" sz="2400" dirty="0"/>
              <a:t> de </a:t>
            </a:r>
            <a:r>
              <a:rPr lang="en-US" sz="2400" dirty="0" err="1" smtClean="0"/>
              <a:t>Estadísticas</a:t>
            </a:r>
            <a:endParaRPr lang="en-US" sz="2400" dirty="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635250" y="2590800"/>
            <a:ext cx="3962400" cy="4572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635250" y="3581400"/>
            <a:ext cx="3962400" cy="8382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635250" y="4933950"/>
            <a:ext cx="3962400" cy="8382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4225925" y="3124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225925" y="4486275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4568825" y="3114675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4568825" y="447675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74" grpId="0"/>
      <p:bldP spid="62475" grpId="0" animBg="1"/>
      <p:bldP spid="62476" grpId="0" animBg="1"/>
      <p:bldP spid="62477" grpId="0" animBg="1"/>
      <p:bldP spid="62480" grpId="0" animBg="1"/>
      <p:bldP spid="62481" grpId="0" animBg="1"/>
      <p:bldP spid="62482" grpId="0" animBg="1"/>
      <p:bldP spid="62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437" y="1108164"/>
            <a:ext cx="3505200" cy="360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i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488" y="6172200"/>
            <a:ext cx="80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63246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 err="1"/>
              <a:t>División</a:t>
            </a:r>
            <a:r>
              <a:rPr lang="en-US" sz="1600" dirty="0"/>
              <a:t> de </a:t>
            </a:r>
            <a:r>
              <a:rPr lang="en-US" sz="1600" dirty="0" err="1" smtClean="0"/>
              <a:t>Estadísticas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fld id="{A1997F59-F0C7-4792-B3E5-1AF843562A37}" type="slidenum">
              <a:rPr lang="en-US" sz="1600" smtClean="0"/>
              <a:pPr algn="r"/>
              <a:t>8</a:t>
            </a:fld>
            <a:endParaRPr lang="en-US" sz="1600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flipV="1">
            <a:off x="0" y="60960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8686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chemeClr val="tx2"/>
                </a:solidFill>
              </a:rPr>
              <a:t>Ubicación</a:t>
            </a:r>
            <a:r>
              <a:rPr lang="en-US" sz="2400" b="1" dirty="0">
                <a:solidFill>
                  <a:schemeClr val="tx2"/>
                </a:solidFill>
              </a:rPr>
              <a:t> en la Web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dirty="0" err="1">
                <a:hlinkClick r:id="rId5"/>
              </a:rPr>
              <a:t>Portada</a:t>
            </a:r>
            <a:r>
              <a:rPr lang="en-US" sz="2400" dirty="0">
                <a:hlinkClick r:id="rId5"/>
              </a:rPr>
              <a:t> de la CEPAL</a:t>
            </a:r>
            <a:endParaRPr lang="en-US" sz="2400" dirty="0"/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         </a:t>
            </a:r>
            <a:r>
              <a:rPr lang="en-US" sz="2400" dirty="0" err="1" smtClean="0">
                <a:solidFill>
                  <a:schemeClr val="tx2"/>
                </a:solidFill>
              </a:rPr>
              <a:t>Información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estadística</a:t>
            </a: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</a:rPr>
              <a:t>					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					</a:t>
            </a:r>
            <a:r>
              <a:rPr lang="en-US" sz="2400" b="1" dirty="0" smtClean="0">
                <a:solidFill>
                  <a:srgbClr val="0070C0"/>
                </a:solidFill>
              </a:rPr>
              <a:t>CEPALSTAT</a:t>
            </a:r>
            <a:endParaRPr lang="en-US" sz="2400" b="1" dirty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4572000" y="5105400"/>
            <a:ext cx="2438400" cy="762000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90600" y="2438400"/>
            <a:ext cx="819150" cy="1219200"/>
            <a:chOff x="1056" y="1536"/>
            <a:chExt cx="768" cy="768"/>
          </a:xfrm>
        </p:grpSpPr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1077" y="1536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056" y="2304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248277" y="3962400"/>
            <a:ext cx="1219200" cy="1600200"/>
            <a:chOff x="1056" y="1536"/>
            <a:chExt cx="768" cy="768"/>
          </a:xfrm>
        </p:grpSpPr>
        <p:sp>
          <p:nvSpPr>
            <p:cNvPr id="13325" name="Line 23"/>
            <p:cNvSpPr>
              <a:spLocks noChangeShapeType="1"/>
            </p:cNvSpPr>
            <p:nvPr/>
          </p:nvSpPr>
          <p:spPr bwMode="auto">
            <a:xfrm>
              <a:off x="1077" y="1536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6" name="Line 24"/>
            <p:cNvSpPr>
              <a:spLocks noChangeShapeType="1"/>
            </p:cNvSpPr>
            <p:nvPr/>
          </p:nvSpPr>
          <p:spPr bwMode="auto">
            <a:xfrm>
              <a:off x="1056" y="2304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311998" y="2336073"/>
            <a:ext cx="9144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5"/>
            <a:ext cx="9144000" cy="10382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  <a:p>
            <a:pPr algn="l">
              <a:spcBef>
                <a:spcPct val="0"/>
              </a:spcBef>
            </a:pPr>
            <a:endParaRPr lang="en-US" sz="2400" u="sng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435" y="79991"/>
            <a:ext cx="6705600" cy="87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5486400" y="838200"/>
            <a:ext cx="2438400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415</Words>
  <Application>Microsoft Office PowerPoint</Application>
  <PresentationFormat>On-screen Show (4:3)</PresentationFormat>
  <Paragraphs>173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CEPALSTAT  Diseminación de estadísticas regionales en línea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CEPALSTAT  Diseminación de estadísticas regionales en línea Muchas gracias por su atención</vt:lpstr>
    </vt:vector>
  </TitlesOfParts>
  <Company>CEPAL, Naciones Unidas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Taccari</dc:creator>
  <cp:lastModifiedBy>CEPAL</cp:lastModifiedBy>
  <cp:revision>180</cp:revision>
  <dcterms:created xsi:type="dcterms:W3CDTF">2010-04-08T15:10:43Z</dcterms:created>
  <dcterms:modified xsi:type="dcterms:W3CDTF">2013-06-06T01:54:27Z</dcterms:modified>
</cp:coreProperties>
</file>